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10"/>
  </p:notesMasterIdLst>
  <p:sldIdLst>
    <p:sldId id="256" r:id="rId2"/>
    <p:sldId id="260" r:id="rId3"/>
    <p:sldId id="263" r:id="rId4"/>
    <p:sldId id="264" r:id="rId5"/>
    <p:sldId id="266" r:id="rId6"/>
    <p:sldId id="259" r:id="rId7"/>
    <p:sldId id="268" r:id="rId8"/>
    <p:sldId id="272" r:id="rId9"/>
  </p:sldIdLst>
  <p:sldSz cx="9144000" cy="5143500" type="screen16x9"/>
  <p:notesSz cx="6858000" cy="9144000"/>
  <p:embeddedFontLst>
    <p:embeddedFont>
      <p:font typeface="Avenir" panose="02000503020000020003" pitchFamily="2" charset="0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Poppins" pitchFamily="2" charset="77"/>
      <p:regular r:id="rId18"/>
      <p:bold r:id="rId19"/>
      <p:italic r:id="rId20"/>
      <p:boldItalic r:id="rId21"/>
    </p:embeddedFont>
    <p:embeddedFont>
      <p:font typeface="Poppins ExtraBold" pitchFamily="2" charset="77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7C54"/>
    <a:srgbClr val="4FC8B0"/>
    <a:srgbClr val="373A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52"/>
    <p:restoredTop sz="94676"/>
  </p:normalViewPr>
  <p:slideViewPr>
    <p:cSldViewPr snapToGrid="0">
      <p:cViewPr varScale="1">
        <p:scale>
          <a:sx n="164" d="100"/>
          <a:sy n="164" d="100"/>
        </p:scale>
        <p:origin x="168" y="6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93133ae263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93133ae263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10:16-10:22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Jeanine presents slides 5-12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5e2363df12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5e2363df12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5e2363df12_2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5e2363df12_2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bb92cfee3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1bb92cfee3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6e095e8df7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6e095e8df7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10:09-10:16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Jeanine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 minute table talk and stickie notes, 2 minutes to connect + reflect whole group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Erica 2 minute debrief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6d06a52aea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16d06a52aea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045800134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2045800134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150" tIns="28575" rIns="57150" bIns="285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150" tIns="28575" rIns="57150" bIns="28575" anchor="t" anchorCtr="0">
            <a:noAutofit/>
          </a:bodyPr>
          <a:lstStyle>
            <a:lvl1pPr marL="457200" lvl="0" indent="-3873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500"/>
              <a:buChar char="●"/>
              <a:defRPr sz="2500"/>
            </a:lvl1pPr>
            <a:lvl2pPr marL="914400" lvl="1" indent="-3746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300"/>
              <a:buChar char="○"/>
              <a:defRPr sz="2300"/>
            </a:lvl2pPr>
            <a:lvl3pPr marL="1371600" lvl="2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■"/>
              <a:defRPr sz="1800"/>
            </a:lvl3pPr>
            <a:lvl4pPr marL="1828800" lvl="3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/>
            </a:lvl4pPr>
            <a:lvl5pPr marL="2286000" lvl="4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○"/>
              <a:defRPr sz="1800"/>
            </a:lvl5pPr>
            <a:lvl6pPr marL="2743200" lvl="5" indent="-2984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/>
            </a:lvl6pPr>
            <a:lvl7pPr marL="3200400" lvl="6" indent="-2984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/>
            </a:lvl7pPr>
            <a:lvl8pPr marL="3657600" lvl="7" indent="-2984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8pPr>
            <a:lvl9pPr marL="4114800" lvl="8" indent="-29845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150" tIns="28575" rIns="57150" bIns="28575" anchor="t" anchorCtr="0">
            <a:noAutofit/>
          </a:bodyPr>
          <a:lstStyle>
            <a:lvl1pPr marL="457200" lvl="0" indent="-3873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500"/>
              <a:buChar char="●"/>
              <a:defRPr sz="2500"/>
            </a:lvl1pPr>
            <a:lvl2pPr marL="914400" lvl="1" indent="-3746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300"/>
              <a:buChar char="○"/>
              <a:defRPr sz="2300"/>
            </a:lvl2pPr>
            <a:lvl3pPr marL="1371600" lvl="2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■"/>
              <a:defRPr sz="1800"/>
            </a:lvl3pPr>
            <a:lvl4pPr marL="1828800" lvl="3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/>
            </a:lvl4pPr>
            <a:lvl5pPr marL="2286000" lvl="4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○"/>
              <a:defRPr sz="1800"/>
            </a:lvl5pPr>
            <a:lvl6pPr marL="2743200" lvl="5" indent="-2984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/>
            </a:lvl6pPr>
            <a:lvl7pPr marL="3200400" lvl="6" indent="-2984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/>
            </a:lvl7pPr>
            <a:lvl8pPr marL="3657600" lvl="7" indent="-2984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8pPr>
            <a:lvl9pPr marL="4114800" lvl="8" indent="-29845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/>
          <p:nvPr/>
        </p:nvSpPr>
        <p:spPr>
          <a:xfrm>
            <a:off x="7075170" y="4733925"/>
            <a:ext cx="14403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KnowledgeWorks.org</a:t>
            </a:r>
            <a:endParaRPr sz="90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duates 2">
  <p:cSld name="Graduates 2">
    <p:bg>
      <p:bgPr>
        <a:solidFill>
          <a:schemeClr val="accent5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628650" y="467670"/>
            <a:ext cx="7886700" cy="35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150" tIns="28575" rIns="57150" bIns="28575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/>
          <p:nvPr/>
        </p:nvSpPr>
        <p:spPr>
          <a:xfrm>
            <a:off x="7075170" y="4733926"/>
            <a:ext cx="14403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Photo Title 1">
  <p:cSld name="Half Photo Title 1">
    <p:bg>
      <p:bgPr>
        <a:solidFill>
          <a:schemeClr val="lt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>
            <a:spLocks noGrp="1"/>
          </p:cNvSpPr>
          <p:nvPr>
            <p:ph type="pic" idx="2"/>
          </p:nvPr>
        </p:nvSpPr>
        <p:spPr>
          <a:xfrm>
            <a:off x="1" y="0"/>
            <a:ext cx="45792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61" name="Google Shape;61;p15"/>
          <p:cNvSpPr txBox="1">
            <a:spLocks noGrp="1"/>
          </p:cNvSpPr>
          <p:nvPr>
            <p:ph type="title"/>
          </p:nvPr>
        </p:nvSpPr>
        <p:spPr>
          <a:xfrm>
            <a:off x="4579315" y="1"/>
            <a:ext cx="3936000" cy="47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450" tIns="171450" rIns="0" bIns="285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Calibri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5"/>
          <p:cNvSpPr txBox="1"/>
          <p:nvPr/>
        </p:nvSpPr>
        <p:spPr>
          <a:xfrm>
            <a:off x="7075170" y="4733926"/>
            <a:ext cx="14403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KnowledgeWorks.org</a:t>
            </a:r>
            <a:endParaRPr sz="90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ndard Slide" type="obj">
  <p:cSld name="OBJEC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150" tIns="28575" rIns="57150" bIns="285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Calibri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150" tIns="28575" rIns="57150" bIns="28575" anchor="t" anchorCtr="0">
            <a:noAutofit/>
          </a:bodyPr>
          <a:lstStyle>
            <a:lvl1pPr marL="457200" lvl="0" indent="-4064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800"/>
              <a:buChar char="●"/>
              <a:defRPr sz="2800"/>
            </a:lvl1pPr>
            <a:lvl2pPr marL="914400" lvl="1" indent="-3873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500"/>
              <a:buChar char="○"/>
              <a:defRPr sz="2500"/>
            </a:lvl2pPr>
            <a:lvl3pPr marL="1371600" lvl="2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000"/>
              <a:buChar char="■"/>
              <a:defRPr sz="2000"/>
            </a:lvl3pPr>
            <a:lvl4pPr marL="1828800" lvl="3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000"/>
              <a:buChar char="●"/>
              <a:defRPr sz="2000"/>
            </a:lvl4pPr>
            <a:lvl5pPr marL="2286000" lvl="4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000"/>
              <a:buChar char="○"/>
              <a:defRPr sz="2000"/>
            </a:lvl5pPr>
            <a:lvl6pPr marL="2743200" lvl="5" indent="-2984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/>
            </a:lvl6pPr>
            <a:lvl7pPr marL="3200400" lvl="6" indent="-2984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/>
            </a:lvl7pPr>
            <a:lvl8pPr marL="3657600" lvl="7" indent="-2984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8pPr>
            <a:lvl9pPr marL="4114800" lvl="8" indent="-29845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/>
          <p:nvPr/>
        </p:nvSpPr>
        <p:spPr>
          <a:xfrm>
            <a:off x="7075170" y="4733925"/>
            <a:ext cx="14403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KnowledgeWorks.org</a:t>
            </a:r>
            <a:endParaRPr sz="90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ids 1">
  <p:cSld name="Kids 1">
    <p:bg>
      <p:bgPr>
        <a:solidFill>
          <a:schemeClr val="accent5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628650" y="408214"/>
            <a:ext cx="7886700" cy="43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150" tIns="28575" rIns="57150" bIns="28575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/>
          <p:nvPr/>
        </p:nvSpPr>
        <p:spPr>
          <a:xfrm>
            <a:off x="7075170" y="4733926"/>
            <a:ext cx="14403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Divider Dark Blue">
  <p:cSld name="Section Divider Dark Blue">
    <p:bg>
      <p:bgPr>
        <a:solidFill>
          <a:schemeClr val="dk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 txBox="1">
            <a:spLocks noGrp="1"/>
          </p:cNvSpPr>
          <p:nvPr>
            <p:ph type="title"/>
          </p:nvPr>
        </p:nvSpPr>
        <p:spPr>
          <a:xfrm>
            <a:off x="623888" y="731581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150" tIns="28575" rIns="57150" bIns="285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alibri"/>
              <a:buNone/>
              <a:defRPr sz="4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body" idx="1"/>
          </p:nvPr>
        </p:nvSpPr>
        <p:spPr>
          <a:xfrm>
            <a:off x="623888" y="2891375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150" tIns="28575" rIns="57150" bIns="285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grpSp>
        <p:nvGrpSpPr>
          <p:cNvPr id="74" name="Google Shape;74;p18"/>
          <p:cNvGrpSpPr/>
          <p:nvPr/>
        </p:nvGrpSpPr>
        <p:grpSpPr>
          <a:xfrm>
            <a:off x="0" y="4535826"/>
            <a:ext cx="9144000" cy="607688"/>
            <a:chOff x="0" y="7257327"/>
            <a:chExt cx="14630400" cy="972300"/>
          </a:xfrm>
        </p:grpSpPr>
        <p:sp>
          <p:nvSpPr>
            <p:cNvPr id="75" name="Google Shape;75;p18"/>
            <p:cNvSpPr/>
            <p:nvPr/>
          </p:nvSpPr>
          <p:spPr>
            <a:xfrm>
              <a:off x="0" y="7257327"/>
              <a:ext cx="14630400" cy="972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76" name="Google Shape;76;p18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1771452" y="7407798"/>
              <a:ext cx="2537915" cy="67133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9"/>
          <p:cNvSpPr txBox="1">
            <a:spLocks noGrp="1"/>
          </p:cNvSpPr>
          <p:nvPr>
            <p:ph type="ctrTitle"/>
          </p:nvPr>
        </p:nvSpPr>
        <p:spPr>
          <a:xfrm>
            <a:off x="2825731" y="2923172"/>
            <a:ext cx="3393053" cy="82496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 dirty="0">
              <a:solidFill>
                <a:srgbClr val="4FC7B0"/>
              </a:solidFill>
              <a:latin typeface="Calibri Light" panose="020F0302020204030204" pitchFamily="34" charset="0"/>
              <a:ea typeface="Calibri"/>
              <a:cs typeface="Calibri Light" panose="020F0302020204030204" pitchFamily="34" charset="0"/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 dirty="0">
              <a:solidFill>
                <a:srgbClr val="4FC7B0"/>
              </a:solidFill>
              <a:latin typeface="Calibri Light" panose="020F0302020204030204" pitchFamily="34" charset="0"/>
              <a:ea typeface="Calibri"/>
              <a:cs typeface="Calibri Light" panose="020F0302020204030204" pitchFamily="34" charset="0"/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 dirty="0">
              <a:solidFill>
                <a:srgbClr val="4FC7B0"/>
              </a:solidFill>
              <a:latin typeface="Calibri Light" panose="020F0302020204030204" pitchFamily="34" charset="0"/>
              <a:ea typeface="Calibri"/>
              <a:cs typeface="Calibri Light" panose="020F0302020204030204" pitchFamily="34" charset="0"/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 dirty="0">
              <a:solidFill>
                <a:srgbClr val="4FC7B0"/>
              </a:solidFill>
              <a:latin typeface="Calibri Light" panose="020F0302020204030204" pitchFamily="34" charset="0"/>
              <a:ea typeface="Calibri"/>
              <a:cs typeface="Calibri Light" panose="020F0302020204030204" pitchFamily="34" charset="0"/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 dirty="0">
              <a:solidFill>
                <a:srgbClr val="4FC7B0"/>
              </a:solidFill>
              <a:latin typeface="Calibri Light" panose="020F0302020204030204" pitchFamily="34" charset="0"/>
              <a:ea typeface="Calibri"/>
              <a:cs typeface="Calibri Light" panose="020F0302020204030204" pitchFamily="34" charset="0"/>
              <a:sym typeface="Calibri"/>
            </a:endParaRPr>
          </a:p>
          <a:p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A Nevada Department of Education initiative in partnership with </a:t>
            </a:r>
            <a:r>
              <a:rPr lang="en-US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ed.Xtraordinary</a:t>
            </a:r>
            <a:b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sz="900" dirty="0">
              <a:solidFill>
                <a:srgbClr val="4FC7B0"/>
              </a:solidFill>
              <a:latin typeface="Calibri Light" panose="020F0302020204030204" pitchFamily="34" charset="0"/>
              <a:ea typeface="Calibri"/>
              <a:cs typeface="Calibri Light" panose="020F0302020204030204" pitchFamily="34" charset="0"/>
              <a:sym typeface="Calibri"/>
            </a:endParaRPr>
          </a:p>
        </p:txBody>
      </p:sp>
      <p:pic>
        <p:nvPicPr>
          <p:cNvPr id="82" name="Google Shape;82;p19"/>
          <p:cNvPicPr preferRelativeResize="0"/>
          <p:nvPr/>
        </p:nvPicPr>
        <p:blipFill rotWithShape="1">
          <a:blip r:embed="rId3">
            <a:alphaModFix/>
          </a:blip>
          <a:srcRect l="2750" r="-2749"/>
          <a:stretch/>
        </p:blipFill>
        <p:spPr>
          <a:xfrm>
            <a:off x="4552462" y="3844988"/>
            <a:ext cx="838525" cy="46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60462" y="3814875"/>
            <a:ext cx="1103525" cy="52967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9"/>
          <p:cNvSpPr txBox="1"/>
          <p:nvPr/>
        </p:nvSpPr>
        <p:spPr>
          <a:xfrm>
            <a:off x="251225" y="4344550"/>
            <a:ext cx="4720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373B4D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3CCB6C-E126-AA46-A35F-DC254292A6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3341" y="755396"/>
            <a:ext cx="3117834" cy="2884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C211C2-A156-B64A-BE6A-5F0A8E4B184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</a:blip>
          <a:srcRect t="52919"/>
          <a:stretch/>
        </p:blipFill>
        <p:spPr>
          <a:xfrm>
            <a:off x="0" y="0"/>
            <a:ext cx="2719183" cy="128219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656E671-4F1F-3346-B539-3EB9F84CD23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</a:blip>
          <a:srcRect r="38812" b="32291"/>
          <a:stretch/>
        </p:blipFill>
        <p:spPr>
          <a:xfrm>
            <a:off x="7480175" y="3299480"/>
            <a:ext cx="1663826" cy="18440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3"/>
          <p:cNvSpPr txBox="1">
            <a:spLocks noGrp="1"/>
          </p:cNvSpPr>
          <p:nvPr>
            <p:ph type="title"/>
          </p:nvPr>
        </p:nvSpPr>
        <p:spPr>
          <a:xfrm>
            <a:off x="874917" y="697901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7648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What is a Portrait of a Learner?</a:t>
            </a:r>
            <a:endParaRPr>
              <a:solidFill>
                <a:srgbClr val="FF7648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pic>
        <p:nvPicPr>
          <p:cNvPr id="111" name="Google Shape;111;p23"/>
          <p:cNvPicPr preferRelativeResize="0"/>
          <p:nvPr/>
        </p:nvPicPr>
        <p:blipFill rotWithShape="1">
          <a:blip r:embed="rId3">
            <a:alphaModFix/>
          </a:blip>
          <a:srcRect t="20339" b="25638"/>
          <a:stretch/>
        </p:blipFill>
        <p:spPr>
          <a:xfrm>
            <a:off x="3047556" y="2433082"/>
            <a:ext cx="4894776" cy="2104599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3"/>
          <p:cNvSpPr txBox="1"/>
          <p:nvPr/>
        </p:nvSpPr>
        <p:spPr>
          <a:xfrm>
            <a:off x="874917" y="1417450"/>
            <a:ext cx="6464100" cy="101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en-US" sz="1800" dirty="0">
                <a:solidFill>
                  <a:srgbClr val="373B4D"/>
                </a:solidFill>
                <a:latin typeface="Avenir"/>
                <a:ea typeface="Avenir"/>
                <a:cs typeface="Avenir"/>
                <a:sym typeface="Avenir"/>
              </a:rPr>
              <a:t>A community-wide vision statement of the attributes a learner must possess to succeed in learning and life, both in school and beyond, now and into a rapidly evolving future.</a:t>
            </a:r>
            <a:endParaRPr sz="1800" dirty="0">
              <a:solidFill>
                <a:srgbClr val="373B4D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5E6EF9-55D8-D14A-8F57-64F883C29E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</a:blip>
          <a:srcRect r="38812" b="32291"/>
          <a:stretch/>
        </p:blipFill>
        <p:spPr>
          <a:xfrm>
            <a:off x="7480174" y="3299480"/>
            <a:ext cx="1663826" cy="18440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92EC27-6545-7B4C-8FD4-26F6219E61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6153" y="2900865"/>
            <a:ext cx="506179" cy="58451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"/>
          <p:cNvSpPr txBox="1">
            <a:spLocks noGrp="1"/>
          </p:cNvSpPr>
          <p:nvPr>
            <p:ph type="title"/>
          </p:nvPr>
        </p:nvSpPr>
        <p:spPr>
          <a:xfrm>
            <a:off x="311700" y="3223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7648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What are other states doing?</a:t>
            </a:r>
            <a:endParaRPr>
              <a:solidFill>
                <a:srgbClr val="FF7648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pic>
        <p:nvPicPr>
          <p:cNvPr id="133" name="Google Shape;13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9175" y="895075"/>
            <a:ext cx="3271699" cy="271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9175" y="3549125"/>
            <a:ext cx="3489650" cy="135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89900" y="1627972"/>
            <a:ext cx="3754549" cy="2561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881F99-05C3-2B44-B3C0-4AC80CD200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3614" y="4299853"/>
            <a:ext cx="617376" cy="71292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7"/>
          <p:cNvSpPr txBox="1">
            <a:spLocks noGrp="1"/>
          </p:cNvSpPr>
          <p:nvPr>
            <p:ph type="title"/>
          </p:nvPr>
        </p:nvSpPr>
        <p:spPr>
          <a:xfrm>
            <a:off x="311700" y="3269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7648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What are other states doing?</a:t>
            </a:r>
            <a:endParaRPr>
              <a:solidFill>
                <a:srgbClr val="FF7648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pic>
        <p:nvPicPr>
          <p:cNvPr id="141" name="Google Shape;14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729" y="1335275"/>
            <a:ext cx="2179975" cy="3171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7"/>
          <p:cNvPicPr preferRelativeResize="0"/>
          <p:nvPr/>
        </p:nvPicPr>
        <p:blipFill rotWithShape="1">
          <a:blip r:embed="rId4">
            <a:alphaModFix/>
          </a:blip>
          <a:srcRect r="1975"/>
          <a:stretch/>
        </p:blipFill>
        <p:spPr>
          <a:xfrm>
            <a:off x="3020427" y="1078365"/>
            <a:ext cx="5247920" cy="357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F23E02-256B-2246-A1B1-8D6CEC7847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1319" y="4506526"/>
            <a:ext cx="448686" cy="5181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3" name="Google Shape;153;p29"/>
          <p:cNvCxnSpPr/>
          <p:nvPr/>
        </p:nvCxnSpPr>
        <p:spPr>
          <a:xfrm>
            <a:off x="0" y="601350"/>
            <a:ext cx="9084300" cy="4284600"/>
          </a:xfrm>
          <a:prstGeom prst="curvedConnector3">
            <a:avLst>
              <a:gd name="adj1" fmla="val 50000"/>
            </a:avLst>
          </a:prstGeom>
          <a:noFill/>
          <a:ln w="38100" cap="flat" cmpd="sng">
            <a:solidFill>
              <a:srgbClr val="FF7648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54" name="Google Shape;154;p29"/>
          <p:cNvSpPr/>
          <p:nvPr/>
        </p:nvSpPr>
        <p:spPr>
          <a:xfrm>
            <a:off x="2340875" y="644275"/>
            <a:ext cx="4381200" cy="4037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5" name="Google Shape;15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2574" y="740950"/>
            <a:ext cx="852350" cy="94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2574" y="2100225"/>
            <a:ext cx="852350" cy="94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2574" y="3459500"/>
            <a:ext cx="852350" cy="943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9"/>
          <p:cNvSpPr txBox="1"/>
          <p:nvPr/>
        </p:nvSpPr>
        <p:spPr>
          <a:xfrm>
            <a:off x="3204925" y="745000"/>
            <a:ext cx="3586500" cy="9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3C3C3C"/>
                </a:solidFill>
                <a:latin typeface="Poppins"/>
                <a:ea typeface="Poppins"/>
                <a:cs typeface="Poppins"/>
                <a:sym typeface="Poppins"/>
              </a:rPr>
              <a:t>Portrait</a:t>
            </a:r>
            <a:r>
              <a:rPr lang="en" sz="2300">
                <a:solidFill>
                  <a:srgbClr val="3C3C3C"/>
                </a:solidFill>
                <a:latin typeface="Poppins"/>
                <a:ea typeface="Poppins"/>
                <a:cs typeface="Poppins"/>
                <a:sym typeface="Poppins"/>
              </a:rPr>
              <a:t>: </a:t>
            </a:r>
            <a:endParaRPr sz="2300">
              <a:solidFill>
                <a:srgbClr val="3C3C3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3C3C3C"/>
                </a:solidFill>
                <a:latin typeface="Avenir"/>
                <a:ea typeface="Avenir"/>
                <a:cs typeface="Avenir"/>
                <a:sym typeface="Avenir"/>
              </a:rPr>
              <a:t>Who Young People Will Be</a:t>
            </a:r>
            <a:endParaRPr sz="1900">
              <a:solidFill>
                <a:srgbClr val="3C3C3C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59" name="Google Shape;159;p29"/>
          <p:cNvSpPr txBox="1"/>
          <p:nvPr/>
        </p:nvSpPr>
        <p:spPr>
          <a:xfrm>
            <a:off x="3204925" y="2186125"/>
            <a:ext cx="3586500" cy="9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3C3C3C"/>
                </a:solidFill>
                <a:latin typeface="Poppins"/>
                <a:ea typeface="Poppins"/>
                <a:cs typeface="Poppins"/>
                <a:sym typeface="Poppins"/>
              </a:rPr>
              <a:t>Competencies</a:t>
            </a:r>
            <a:r>
              <a:rPr lang="en" sz="2300">
                <a:solidFill>
                  <a:srgbClr val="3C3C3C"/>
                </a:solidFill>
                <a:latin typeface="Poppins"/>
                <a:ea typeface="Poppins"/>
                <a:cs typeface="Poppins"/>
                <a:sym typeface="Poppins"/>
              </a:rPr>
              <a:t>: </a:t>
            </a:r>
            <a:endParaRPr sz="2300">
              <a:solidFill>
                <a:srgbClr val="3C3C3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3C3C3C"/>
                </a:solidFill>
                <a:latin typeface="Avenir"/>
                <a:ea typeface="Avenir"/>
                <a:cs typeface="Avenir"/>
                <a:sym typeface="Avenir"/>
              </a:rPr>
              <a:t>What Young People Can Do</a:t>
            </a:r>
            <a:endParaRPr sz="1900">
              <a:solidFill>
                <a:srgbClr val="3C3C3C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60" name="Google Shape;160;p29"/>
          <p:cNvSpPr txBox="1"/>
          <p:nvPr/>
        </p:nvSpPr>
        <p:spPr>
          <a:xfrm>
            <a:off x="3204925" y="3461525"/>
            <a:ext cx="3586500" cy="9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3C3C3C"/>
                </a:solidFill>
                <a:latin typeface="Poppins"/>
                <a:ea typeface="Poppins"/>
                <a:cs typeface="Poppins"/>
                <a:sym typeface="Poppins"/>
              </a:rPr>
              <a:t>Knowledge</a:t>
            </a:r>
            <a:r>
              <a:rPr lang="en" sz="2300">
                <a:solidFill>
                  <a:srgbClr val="3C3C3C"/>
                </a:solidFill>
                <a:latin typeface="Poppins"/>
                <a:ea typeface="Poppins"/>
                <a:cs typeface="Poppins"/>
                <a:sym typeface="Poppins"/>
              </a:rPr>
              <a:t>: </a:t>
            </a:r>
            <a:endParaRPr sz="2300">
              <a:solidFill>
                <a:srgbClr val="3C3C3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3C3C3C"/>
                </a:solidFill>
                <a:latin typeface="Avenir"/>
                <a:ea typeface="Avenir"/>
                <a:cs typeface="Avenir"/>
                <a:sym typeface="Avenir"/>
              </a:rPr>
              <a:t>What Young People Will Know</a:t>
            </a:r>
            <a:endParaRPr sz="1900">
              <a:solidFill>
                <a:srgbClr val="3C3C3C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294066C-73B9-BF46-9281-4A027487AB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8373" y="4016435"/>
            <a:ext cx="617376" cy="71292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C7B0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58050" y="1846925"/>
            <a:ext cx="5334252" cy="30500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3" name="Google Shape;103;p22"/>
          <p:cNvCxnSpPr/>
          <p:nvPr/>
        </p:nvCxnSpPr>
        <p:spPr>
          <a:xfrm flipH="1">
            <a:off x="-560750" y="-773125"/>
            <a:ext cx="9084300" cy="4284600"/>
          </a:xfrm>
          <a:prstGeom prst="curvedConnector3">
            <a:avLst>
              <a:gd name="adj1" fmla="val 50000"/>
            </a:avLst>
          </a:prstGeom>
          <a:noFill/>
          <a:ln w="3810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04" name="Google Shape;104;p22"/>
          <p:cNvSpPr/>
          <p:nvPr/>
        </p:nvSpPr>
        <p:spPr>
          <a:xfrm>
            <a:off x="2115375" y="1267075"/>
            <a:ext cx="2877900" cy="1041600"/>
          </a:xfrm>
          <a:prstGeom prst="rect">
            <a:avLst/>
          </a:prstGeom>
          <a:solidFill>
            <a:srgbClr val="4FC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2"/>
          <p:cNvSpPr txBox="1">
            <a:spLocks noGrp="1"/>
          </p:cNvSpPr>
          <p:nvPr>
            <p:ph type="title" idx="4294967295"/>
          </p:nvPr>
        </p:nvSpPr>
        <p:spPr>
          <a:xfrm>
            <a:off x="471750" y="345625"/>
            <a:ext cx="5187300" cy="321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dirty="0">
                <a:solidFill>
                  <a:schemeClr val="bg1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Connect.</a:t>
            </a:r>
            <a:endParaRPr sz="4500" dirty="0">
              <a:solidFill>
                <a:schemeClr val="bg1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bg1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Who do we want young people to be and why?</a:t>
            </a:r>
            <a:endParaRPr dirty="0">
              <a:solidFill>
                <a:schemeClr val="bg1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552055-D5DC-474B-A351-26307BAFA0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3614" y="4299853"/>
            <a:ext cx="617376" cy="71292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7C54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1"/>
          <p:cNvSpPr txBox="1"/>
          <p:nvPr/>
        </p:nvSpPr>
        <p:spPr>
          <a:xfrm>
            <a:off x="594875" y="1102525"/>
            <a:ext cx="6368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7780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>
              <a:solidFill>
                <a:srgbClr val="373B4D"/>
              </a:solidFill>
              <a:highlight>
                <a:schemeClr val="lt1"/>
              </a:highlight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84" name="Google Shape;18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7461" y="93062"/>
            <a:ext cx="4549077" cy="495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E1D4CF3-F75C-1744-81CC-C4E19F6CEE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0436" y="4337515"/>
            <a:ext cx="617376" cy="71292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5"/>
          <p:cNvSpPr txBox="1">
            <a:spLocks noGrp="1"/>
          </p:cNvSpPr>
          <p:nvPr>
            <p:ph type="title"/>
          </p:nvPr>
        </p:nvSpPr>
        <p:spPr>
          <a:xfrm>
            <a:off x="226459" y="1355596"/>
            <a:ext cx="567064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dirty="0">
                <a:solidFill>
                  <a:srgbClr val="4FC8B0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Next Steps</a:t>
            </a:r>
            <a:br>
              <a:rPr lang="en" dirty="0">
                <a:solidFill>
                  <a:srgbClr val="4FC8B0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</a:br>
            <a:br>
              <a:rPr lang="en" sz="1200" dirty="0">
                <a:solidFill>
                  <a:srgbClr val="4FC8B0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</a:br>
            <a:r>
              <a:rPr lang="en" sz="2000" dirty="0">
                <a:solidFill>
                  <a:srgbClr val="E37C54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Follow these next steps at </a:t>
            </a:r>
            <a:r>
              <a:rPr lang="en-US" sz="2000" dirty="0" err="1">
                <a:solidFill>
                  <a:srgbClr val="E37C54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www.portrait.nvfutureoflearning.org</a:t>
            </a:r>
            <a:r>
              <a:rPr lang="en-US" sz="2000" dirty="0">
                <a:solidFill>
                  <a:srgbClr val="E37C54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 </a:t>
            </a:r>
            <a:endParaRPr dirty="0">
              <a:solidFill>
                <a:srgbClr val="E37C54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sp>
        <p:nvSpPr>
          <p:cNvPr id="209" name="Google Shape;209;p35"/>
          <p:cNvSpPr txBox="1">
            <a:spLocks noGrp="1"/>
          </p:cNvSpPr>
          <p:nvPr>
            <p:ph type="body" idx="1"/>
          </p:nvPr>
        </p:nvSpPr>
        <p:spPr>
          <a:xfrm>
            <a:off x="226459" y="2676073"/>
            <a:ext cx="6670287" cy="20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373B64"/>
              </a:solidFill>
              <a:highlight>
                <a:srgbClr val="FFFFFF"/>
              </a:highlight>
              <a:latin typeface="Avenir"/>
              <a:ea typeface="Avenir"/>
              <a:cs typeface="Avenir"/>
              <a:sym typeface="Avenir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373B4D"/>
              </a:buClr>
              <a:buSzPts val="1800"/>
              <a:buFont typeface="Avenir"/>
              <a:buChar char="●"/>
            </a:pPr>
            <a:r>
              <a:rPr lang="en" dirty="0">
                <a:solidFill>
                  <a:srgbClr val="373B4D"/>
                </a:solidFill>
                <a:highlight>
                  <a:srgbClr val="FFFFFF"/>
                </a:highlight>
                <a:latin typeface="Avenir"/>
                <a:ea typeface="Avenir"/>
                <a:cs typeface="Avenir"/>
                <a:sym typeface="Avenir"/>
              </a:rPr>
              <a:t>Take + share the Portrait Feedback survey!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373B4D"/>
              </a:buClr>
              <a:buSzPts val="1800"/>
              <a:buFont typeface="Avenir"/>
              <a:buChar char="●"/>
            </a:pPr>
            <a:r>
              <a:rPr lang="en" dirty="0">
                <a:solidFill>
                  <a:srgbClr val="373B4D"/>
                </a:solidFill>
                <a:highlight>
                  <a:srgbClr val="FFFFFF"/>
                </a:highlight>
                <a:latin typeface="Avenir"/>
                <a:ea typeface="Avenir"/>
                <a:cs typeface="Avenir"/>
                <a:sym typeface="Avenir"/>
              </a:rPr>
              <a:t>Sign up for </a:t>
            </a:r>
            <a:r>
              <a:rPr lang="en" dirty="0" err="1">
                <a:solidFill>
                  <a:srgbClr val="373B4D"/>
                </a:solidFill>
                <a:highlight>
                  <a:srgbClr val="FFFFFF"/>
                </a:highlight>
                <a:latin typeface="Avenir"/>
                <a:ea typeface="Avenir"/>
                <a:cs typeface="Avenir"/>
                <a:sym typeface="Avenir"/>
              </a:rPr>
              <a:t>newslett</a:t>
            </a:r>
            <a:r>
              <a:rPr lang="en-US" dirty="0">
                <a:solidFill>
                  <a:srgbClr val="373B4D"/>
                </a:solidFill>
                <a:highlight>
                  <a:srgbClr val="FFFFFF"/>
                </a:highlight>
                <a:latin typeface="Avenir"/>
                <a:ea typeface="Avenir"/>
                <a:cs typeface="Avenir"/>
                <a:sym typeface="Avenir"/>
              </a:rPr>
              <a:t>e</a:t>
            </a:r>
            <a:r>
              <a:rPr lang="en" dirty="0">
                <a:solidFill>
                  <a:srgbClr val="373B4D"/>
                </a:solidFill>
                <a:highlight>
                  <a:srgbClr val="FFFFFF"/>
                </a:highlight>
                <a:latin typeface="Avenir"/>
                <a:ea typeface="Avenir"/>
                <a:cs typeface="Avenir"/>
                <a:sym typeface="Avenir"/>
              </a:rPr>
              <a:t>r updates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373B4D"/>
              </a:buClr>
              <a:buSzPts val="1800"/>
              <a:buFont typeface="Avenir"/>
              <a:buChar char="●"/>
            </a:pPr>
            <a:r>
              <a:rPr lang="en" dirty="0">
                <a:solidFill>
                  <a:srgbClr val="373B4D"/>
                </a:solidFill>
                <a:highlight>
                  <a:srgbClr val="FFFFFF"/>
                </a:highlight>
                <a:latin typeface="Avenir"/>
                <a:ea typeface="Avenir"/>
                <a:cs typeface="Avenir"/>
                <a:sym typeface="Avenir"/>
              </a:rPr>
              <a:t>Follow The Portrait of a Nevada Learner on Social Media</a:t>
            </a:r>
            <a:endParaRPr dirty="0">
              <a:solidFill>
                <a:srgbClr val="373B4D"/>
              </a:solidFill>
              <a:highlight>
                <a:srgbClr val="FFFFFF"/>
              </a:highlight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373B4D"/>
              </a:solidFill>
              <a:highlight>
                <a:srgbClr val="FFFFFF"/>
              </a:highlight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373B4D"/>
              </a:solidFill>
              <a:highlight>
                <a:srgbClr val="FFFFFF"/>
              </a:highlight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373B4D"/>
              </a:solidFill>
              <a:highlight>
                <a:srgbClr val="FFFFFF"/>
              </a:highlight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rgbClr val="373B64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7" name="Google Shape;153;p29">
            <a:extLst>
              <a:ext uri="{FF2B5EF4-FFF2-40B4-BE49-F238E27FC236}">
                <a16:creationId xmlns:a16="http://schemas.microsoft.com/office/drawing/2014/main" id="{8C71C46A-9894-1644-8336-474A2D4646F8}"/>
              </a:ext>
            </a:extLst>
          </p:cNvPr>
          <p:cNvCxnSpPr/>
          <p:nvPr/>
        </p:nvCxnSpPr>
        <p:spPr>
          <a:xfrm>
            <a:off x="736169" y="-274304"/>
            <a:ext cx="9084300" cy="4284600"/>
          </a:xfrm>
          <a:prstGeom prst="curvedConnector3">
            <a:avLst>
              <a:gd name="adj1" fmla="val 50000"/>
            </a:avLst>
          </a:prstGeom>
          <a:noFill/>
          <a:ln w="38100" cap="flat" cmpd="sng">
            <a:solidFill>
              <a:srgbClr val="FF7648"/>
            </a:solidFill>
            <a:prstDash val="dash"/>
            <a:round/>
            <a:headEnd type="none" w="med" len="med"/>
            <a:tailEnd type="none" w="med" len="med"/>
          </a:ln>
        </p:spPr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8ABC9632-16A0-B041-ADDD-1C347A3B1F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3614" y="4299853"/>
            <a:ext cx="617376" cy="71292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167</Words>
  <Application>Microsoft Macintosh PowerPoint</Application>
  <PresentationFormat>On-screen Show (16:9)</PresentationFormat>
  <Paragraphs>32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Poppins</vt:lpstr>
      <vt:lpstr>Calibri Light</vt:lpstr>
      <vt:lpstr>Avenir</vt:lpstr>
      <vt:lpstr>Poppins ExtraBold</vt:lpstr>
      <vt:lpstr>Calibri</vt:lpstr>
      <vt:lpstr>Arial</vt:lpstr>
      <vt:lpstr>Simple Light</vt:lpstr>
      <vt:lpstr>     A Nevada Department of Education initiative in partnership with ed.Xtraordinary </vt:lpstr>
      <vt:lpstr>What is a Portrait of a Learner?</vt:lpstr>
      <vt:lpstr>What are other states doing?</vt:lpstr>
      <vt:lpstr>What are other states doing?</vt:lpstr>
      <vt:lpstr>PowerPoint Presentation</vt:lpstr>
      <vt:lpstr>Connect.  Who do we want young people to be and why?</vt:lpstr>
      <vt:lpstr>PowerPoint Presentation</vt:lpstr>
      <vt:lpstr>Next Steps  Follow these next steps at www.portrait.nvfutureoflearning.org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A Nevada Department of Education initiative in partnership with ed.Xtraordinary </dc:title>
  <cp:lastModifiedBy>Lisa Coruzzi</cp:lastModifiedBy>
  <cp:revision>2</cp:revision>
  <dcterms:modified xsi:type="dcterms:W3CDTF">2023-02-10T17:36:32Z</dcterms:modified>
</cp:coreProperties>
</file>